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7" r:id="rId9"/>
    <p:sldId id="269" r:id="rId10"/>
    <p:sldId id="271" r:id="rId11"/>
    <p:sldId id="272" r:id="rId12"/>
    <p:sldId id="270" r:id="rId13"/>
    <p:sldId id="268" r:id="rId14"/>
    <p:sldId id="266" r:id="rId15"/>
    <p:sldId id="262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75" d="100"/>
          <a:sy n="75" d="100"/>
        </p:scale>
        <p:origin x="105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0793-0B08-98C9-ED4A-C67191E77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CA660-E942-CDA8-DCD7-2E720DF54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4B4FB-6ABB-C4B5-6FE8-65EDA571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9F35-335C-847A-1BF8-8F4230A7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AA9B-C59A-B6F0-7FF0-163B897A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0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5FA1-7F9F-B452-0BD8-5062F72D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0FE5D-E6B2-60CF-B17E-7BD59F739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1FD92-CF0C-740B-EA94-2D14DB5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737B-5DD4-250B-6BE1-25B913B5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E77BC-D710-9F3B-41D3-89ACD9A5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42054-6045-58EE-2A7C-A8D35E6C2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B1848-CEBE-EAC6-B41D-DE0DD6717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3C36B-3160-6B92-A72A-A37B4162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B81D-61E8-9E99-9588-2F291681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01812-C007-E6DB-17A2-190E210C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1E31-F51D-691F-92F3-79B0F18A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7FC9-7419-B35B-9CE2-1AEB2275D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E5C1E-D091-AEF3-AE77-35334276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3020-C90E-422E-C0DA-C14537EE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BE32-6346-A0AF-A6A2-EDD67931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6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4880-1C53-CEEB-CF5D-60C992BF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428DA-706A-5424-3E07-29CFF735A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FF0CD-EDA2-8A31-4784-E77E446A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BEA4E-AAD3-16BB-80DD-8194F1E7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B5A4-5D0F-0A6F-7FA7-300AADA4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2431-F886-B0DD-739C-27B99634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478E-8A17-F81F-B25F-53A40D9AC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C891E-493E-6F5E-7FA9-D08FB9D5F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FFC66-FE02-C693-5B57-D5EAEF38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20F44-DEDC-1E8B-563D-6886D8F9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379-F17B-6FA3-9956-6BAD330E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22EE-7793-7749-87D4-B0106C1F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E0D4-BAB2-AAAC-D321-8850CDDC9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4EFDA-97FE-F458-02E8-0108BAE00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C362DB-AB07-746C-9A71-F89C06464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2EC2B-70CF-E5AA-310F-525710C9E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4415D-047B-90C2-8B18-EF9E7FFD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12572-2548-6518-3E09-1AD920EE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F48EC-1E4A-BA45-F740-EB77395D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6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64F-93C3-520C-3D67-4CEFB6FC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602C6-2862-42E2-B8B1-13E55E2B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6914A-BD9C-BEF5-79A0-66420775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7EAE3-8055-9B00-66D2-565F40AB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8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13DC6-4C56-86C1-91AB-AA835FFC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987D8-2D3B-14D2-A0E9-788B5619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38C92-CAD4-3184-AFC2-AD5266F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4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CDC0-ECFD-A844-C143-26C0EED8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296D9-F919-FA7F-AA6D-DA39EA34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7F8D-B2D0-58C2-B779-E31359861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7238C-93C9-EF28-2C9A-775B3125A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259F9-F054-AE70-0FC2-385EB036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5CEBE-83F8-35CA-4D57-A74C31ED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A15D-47AE-2B59-701C-39BF582A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2D12B-C2ED-907E-EC4B-B3716BB88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E212-B7FA-A59E-4FCC-B7267C881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3D97E-494C-04B8-355B-1B9EDBA5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F88C5-4D20-741C-B3E2-F172A6F9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D8424-F5D9-3742-B30D-409C31F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E090-911B-1E4E-B2E2-D5D82131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A96E0-CC57-F349-879B-AF316FFBA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5C7BA-C43B-CF05-BB5E-F531E3E15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DE6AF0-7D05-4727-A850-327074BBE66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913F-646A-7A24-4499-09BCBA159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D9A63-01EC-EB8E-0636-89B9B6CA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89AC49-E863-435F-8797-4E9D5DA0E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6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print of a house&#10;&#10;AI-generated content may be incorrect.">
            <a:extLst>
              <a:ext uri="{FF2B5EF4-FFF2-40B4-BE49-F238E27FC236}">
                <a16:creationId xmlns:a16="http://schemas.microsoft.com/office/drawing/2014/main" id="{3F964238-F37D-5009-0663-C05B211A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87"/>
          <a:stretch>
            <a:fillRect/>
          </a:stretch>
        </p:blipFill>
        <p:spPr>
          <a:xfrm>
            <a:off x="5997677" y="-1"/>
            <a:ext cx="6194322" cy="6858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7" name="Picture 6" descr="A blueprint of a building&#10;&#10;AI-generated content may be incorrect.">
            <a:extLst>
              <a:ext uri="{FF2B5EF4-FFF2-40B4-BE49-F238E27FC236}">
                <a16:creationId xmlns:a16="http://schemas.microsoft.com/office/drawing/2014/main" id="{46774B1D-624F-36F6-37B5-51685168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3" r="47225"/>
          <a:stretch>
            <a:fillRect/>
          </a:stretch>
        </p:blipFill>
        <p:spPr>
          <a:xfrm>
            <a:off x="-196645" y="-1"/>
            <a:ext cx="6194322" cy="6858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3116ED-7BFE-E0DA-2731-C1D83ED57910}"/>
              </a:ext>
            </a:extLst>
          </p:cNvPr>
          <p:cNvSpPr txBox="1"/>
          <p:nvPr/>
        </p:nvSpPr>
        <p:spPr>
          <a:xfrm>
            <a:off x="3731344" y="6150077"/>
            <a:ext cx="132735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Healthcare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F5383-9EDB-3E1C-445E-38EA8A4EBE23}"/>
              </a:ext>
            </a:extLst>
          </p:cNvPr>
          <p:cNvSpPr txBox="1"/>
          <p:nvPr/>
        </p:nvSpPr>
        <p:spPr>
          <a:xfrm>
            <a:off x="6685937" y="6150077"/>
            <a:ext cx="132735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Schools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DFB1A-BF38-07FA-5276-CD733AC8947E}"/>
              </a:ext>
            </a:extLst>
          </p:cNvPr>
          <p:cNvSpPr txBox="1"/>
          <p:nvPr/>
        </p:nvSpPr>
        <p:spPr>
          <a:xfrm>
            <a:off x="4756354" y="92177"/>
            <a:ext cx="2679291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Determine system needs and complexity based on the building type and usage</a:t>
            </a:r>
          </a:p>
        </p:txBody>
      </p:sp>
    </p:spTree>
    <p:extLst>
      <p:ext uri="{BB962C8B-B14F-4D97-AF65-F5344CB8AC3E}">
        <p14:creationId xmlns:p14="http://schemas.microsoft.com/office/powerpoint/2010/main" val="289872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4A938-2685-2A9B-C129-C33F95C6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8D6A9-D6EF-5273-4117-C4E3146E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0" y="114299"/>
            <a:ext cx="6491820" cy="654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F8DDB-0807-215B-7B4E-17010B30DF3F}"/>
              </a:ext>
            </a:extLst>
          </p:cNvPr>
          <p:cNvSpPr txBox="1"/>
          <p:nvPr/>
        </p:nvSpPr>
        <p:spPr>
          <a:xfrm>
            <a:off x="7299452" y="3105834"/>
            <a:ext cx="43688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Size equipment based on a building’s needs</a:t>
            </a:r>
          </a:p>
        </p:txBody>
      </p:sp>
    </p:spTree>
    <p:extLst>
      <p:ext uri="{BB962C8B-B14F-4D97-AF65-F5344CB8AC3E}">
        <p14:creationId xmlns:p14="http://schemas.microsoft.com/office/powerpoint/2010/main" val="159561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7127-A995-7EB1-FA51-A092B002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EA2B-40FB-3AC6-6385-90809872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3506E-015F-B409-C735-6DF0D07A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AC4E-1B71-57C1-A2AF-94D45B60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284D-6FE8-0249-6655-9C034A568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4DB66-6A22-A7A8-E615-4268FA56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9112-D5FB-BEB5-4BBF-7B8BD604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C59B-2D9D-5353-B86D-D19551CF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4CCEE-CC7F-186E-EA73-398CE171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3F12-3129-9E3D-0710-D5686C2C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1C2F-4E9B-F0C3-14AF-A283D81C5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95D76-CDB8-5000-BF2B-12BC66B5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7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1798-6FFB-FFD6-F0D5-6DB0E1BD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5EAD-AB83-4406-D152-4C2927B0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709B-AD7E-872C-C6F0-19C9F4B6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8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9BA2-BA9B-D78B-5616-DAB38326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26AC-6D8B-77BD-06F1-9631C8DE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922F9-EBFD-EABA-1E90-D0A5C928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055BF-5B59-CCDA-D76B-76E6BA6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36" y="3063578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0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13CF5-CFA2-85F9-06B8-9EFAD7DE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2627" y="15905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1377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585535-7296-DBD9-5B71-35C84F1B3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CD2AC-F13C-1A66-8B6B-3CF6A609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3097" cy="3902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EA769-F4E5-AC9E-F4D8-000939E3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92" y="2787444"/>
            <a:ext cx="6657508" cy="4070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C37F08-F630-41B2-62DA-1472CDC75A00}"/>
              </a:ext>
            </a:extLst>
          </p:cNvPr>
          <p:cNvSpPr txBox="1"/>
          <p:nvPr/>
        </p:nvSpPr>
        <p:spPr>
          <a:xfrm>
            <a:off x="184357" y="3995375"/>
            <a:ext cx="463836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Layout Telecommunication Rooms and the equipment that goes inside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35B74-93F4-DBB5-C31E-E8D73D20DB84}"/>
              </a:ext>
            </a:extLst>
          </p:cNvPr>
          <p:cNvSpPr txBox="1"/>
          <p:nvPr/>
        </p:nvSpPr>
        <p:spPr>
          <a:xfrm>
            <a:off x="7063942" y="1681316"/>
            <a:ext cx="33287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Layout an entire AV system from microphones, to amplifiers, to speakers</a:t>
            </a:r>
          </a:p>
        </p:txBody>
      </p:sp>
    </p:spTree>
    <p:extLst>
      <p:ext uri="{BB962C8B-B14F-4D97-AF65-F5344CB8AC3E}">
        <p14:creationId xmlns:p14="http://schemas.microsoft.com/office/powerpoint/2010/main" val="236747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37C4-583C-10BD-70B3-0D5C674D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68BF-D4A8-34D6-1E1E-C4448C34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C57DA-89BC-4AC1-F45F-6CD01CFA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39E60-F731-B599-1BA2-C09030D6EA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DAE63-08AA-2490-F09F-F0891A95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82" y="264725"/>
            <a:ext cx="7419790" cy="6121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740BC-96B3-C5B1-1524-89B12F8C49E5}"/>
              </a:ext>
            </a:extLst>
          </p:cNvPr>
          <p:cNvSpPr txBox="1"/>
          <p:nvPr/>
        </p:nvSpPr>
        <p:spPr>
          <a:xfrm>
            <a:off x="480664" y="2828835"/>
            <a:ext cx="3613355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Layout Security systems that can efficiently and effectively protect schools, hospitals, and other building types from all kinds of threats</a:t>
            </a:r>
          </a:p>
        </p:txBody>
      </p:sp>
    </p:spTree>
    <p:extLst>
      <p:ext uri="{BB962C8B-B14F-4D97-AF65-F5344CB8AC3E}">
        <p14:creationId xmlns:p14="http://schemas.microsoft.com/office/powerpoint/2010/main" val="237012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DDA7D-E0F2-1658-7382-6261F69A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BF689-BB57-F2B2-3D1B-F6207D7F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20" y="4528228"/>
            <a:ext cx="8849960" cy="201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006FDF-6EF7-6345-ED4D-1371BCC2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4" y="310190"/>
            <a:ext cx="7049729" cy="290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C45C7-7F88-A3BD-AC90-C830BC7B24C0}"/>
              </a:ext>
            </a:extLst>
          </p:cNvPr>
          <p:cNvSpPr txBox="1"/>
          <p:nvPr/>
        </p:nvSpPr>
        <p:spPr>
          <a:xfrm>
            <a:off x="603250" y="641350"/>
            <a:ext cx="1352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Service Pathway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Main </a:t>
            </a:r>
          </a:p>
          <a:p>
            <a:r>
              <a:rPr lang="en-US" dirty="0"/>
              <a:t>Service Pathway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086546-F0F8-4414-5BCC-CBF0BA614C12}"/>
              </a:ext>
            </a:extLst>
          </p:cNvPr>
          <p:cNvCxnSpPr>
            <a:cxnSpLocks/>
          </p:cNvCxnSpPr>
          <p:nvPr/>
        </p:nvCxnSpPr>
        <p:spPr>
          <a:xfrm>
            <a:off x="1479550" y="2478760"/>
            <a:ext cx="342900" cy="543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26E417-055E-E2F5-196E-820D9441088E}"/>
              </a:ext>
            </a:extLst>
          </p:cNvPr>
          <p:cNvCxnSpPr>
            <a:cxnSpLocks/>
          </p:cNvCxnSpPr>
          <p:nvPr/>
        </p:nvCxnSpPr>
        <p:spPr>
          <a:xfrm flipV="1">
            <a:off x="1371600" y="514350"/>
            <a:ext cx="80645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12D505-0A19-EBF6-86C0-CCE5059EAEC6}"/>
              </a:ext>
            </a:extLst>
          </p:cNvPr>
          <p:cNvSpPr txBox="1"/>
          <p:nvPr/>
        </p:nvSpPr>
        <p:spPr>
          <a:xfrm>
            <a:off x="7696200" y="641350"/>
            <a:ext cx="3390900" cy="107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5DD46-56FB-CB59-3AA9-89E1FC8A76D6}"/>
              </a:ext>
            </a:extLst>
          </p:cNvPr>
          <p:cNvSpPr txBox="1"/>
          <p:nvPr/>
        </p:nvSpPr>
        <p:spPr>
          <a:xfrm>
            <a:off x="8011242" y="1056848"/>
            <a:ext cx="361335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Help to plan a data infrastructure that will be up and running no matter what while also being easily scalable for future technology</a:t>
            </a:r>
          </a:p>
        </p:txBody>
      </p:sp>
    </p:spTree>
    <p:extLst>
      <p:ext uri="{BB962C8B-B14F-4D97-AF65-F5344CB8AC3E}">
        <p14:creationId xmlns:p14="http://schemas.microsoft.com/office/powerpoint/2010/main" val="232324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55BE-6C87-B01B-4C01-D464628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D1827-4E19-72E6-2E3B-488382A55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FBB13-1016-3614-5971-B610ABDB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4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DA7C9C-91D3-094F-AB2E-A8AEBD09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F6DB-EBD5-5F40-6F46-DC7FDB33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6" y="196850"/>
            <a:ext cx="4580608" cy="646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99E18-3CF6-59FC-21EB-DBD93E5A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196850"/>
            <a:ext cx="4339272" cy="646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0973B9-C2E1-C418-92BD-AC306C22B7AC}"/>
              </a:ext>
            </a:extLst>
          </p:cNvPr>
          <p:cNvSpPr txBox="1"/>
          <p:nvPr/>
        </p:nvSpPr>
        <p:spPr>
          <a:xfrm>
            <a:off x="9436100" y="2508250"/>
            <a:ext cx="2603500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comprehensive lighting and power plans based on the building as well as the end users’ needs</a:t>
            </a:r>
          </a:p>
        </p:txBody>
      </p:sp>
    </p:spTree>
    <p:extLst>
      <p:ext uri="{BB962C8B-B14F-4D97-AF65-F5344CB8AC3E}">
        <p14:creationId xmlns:p14="http://schemas.microsoft.com/office/powerpoint/2010/main" val="419508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4916E-E15B-A09E-FAAA-EF6AEDC8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70DB2-6EE7-1FED-05EC-ABBF57A4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4" y="275918"/>
            <a:ext cx="4201111" cy="440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1D036C-7384-D581-E05A-04B345EB8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04" y="2933278"/>
            <a:ext cx="7092696" cy="3798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D80B35-1614-8017-7A74-DD9A7C208C03}"/>
              </a:ext>
            </a:extLst>
          </p:cNvPr>
          <p:cNvSpPr txBox="1"/>
          <p:nvPr/>
        </p:nvSpPr>
        <p:spPr>
          <a:xfrm>
            <a:off x="5308600" y="1314239"/>
            <a:ext cx="64312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tables and diagrams that match up against your designs</a:t>
            </a:r>
          </a:p>
        </p:txBody>
      </p:sp>
    </p:spTree>
    <p:extLst>
      <p:ext uri="{BB962C8B-B14F-4D97-AF65-F5344CB8AC3E}">
        <p14:creationId xmlns:p14="http://schemas.microsoft.com/office/powerpoint/2010/main" val="23204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E80E44-5F23-5755-AD8F-4250757A3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76C1D-5C20-F377-913A-18027FC2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14914"/>
            <a:ext cx="8279603" cy="278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41C4B-D57E-EA27-8E60-9B33547C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107" y="1993900"/>
            <a:ext cx="3385093" cy="4649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6A998-87A4-7F6A-05AF-9C9E6F5D1C5F}"/>
              </a:ext>
            </a:extLst>
          </p:cNvPr>
          <p:cNvSpPr txBox="1"/>
          <p:nvPr/>
        </p:nvSpPr>
        <p:spPr>
          <a:xfrm>
            <a:off x="1990055" y="4367924"/>
            <a:ext cx="43688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equipment data to balance electrical  loads and lighting data</a:t>
            </a:r>
          </a:p>
        </p:txBody>
      </p:sp>
    </p:spTree>
    <p:extLst>
      <p:ext uri="{BB962C8B-B14F-4D97-AF65-F5344CB8AC3E}">
        <p14:creationId xmlns:p14="http://schemas.microsoft.com/office/powerpoint/2010/main" val="347042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132</Words>
  <Application>Microsoft Office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Bratcher, Zach</dc:creator>
  <cp:lastModifiedBy>Bratcher, Zach</cp:lastModifiedBy>
  <cp:revision>1</cp:revision>
  <dcterms:created xsi:type="dcterms:W3CDTF">2025-09-03T14:33:58Z</dcterms:created>
  <dcterms:modified xsi:type="dcterms:W3CDTF">2025-09-03T19:14:10Z</dcterms:modified>
</cp:coreProperties>
</file>